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257" r:id="rId6"/>
    <p:sldId id="268" r:id="rId7"/>
    <p:sldId id="262" r:id="rId8"/>
    <p:sldId id="276" r:id="rId9"/>
    <p:sldId id="265" r:id="rId10"/>
    <p:sldId id="269" r:id="rId11"/>
    <p:sldId id="270" r:id="rId12"/>
    <p:sldId id="291" r:id="rId13"/>
    <p:sldId id="292" r:id="rId14"/>
    <p:sldId id="271" r:id="rId15"/>
    <p:sldId id="277" r:id="rId16"/>
    <p:sldId id="279" r:id="rId17"/>
    <p:sldId id="280" r:id="rId18"/>
    <p:sldId id="306" r:id="rId19"/>
    <p:sldId id="272" r:id="rId20"/>
    <p:sldId id="281" r:id="rId21"/>
    <p:sldId id="263" r:id="rId22"/>
    <p:sldId id="284" r:id="rId23"/>
    <p:sldId id="283" r:id="rId24"/>
    <p:sldId id="282" r:id="rId25"/>
    <p:sldId id="261" r:id="rId26"/>
    <p:sldId id="264" r:id="rId27"/>
    <p:sldId id="275" r:id="rId28"/>
    <p:sldId id="286" r:id="rId29"/>
    <p:sldId id="274" r:id="rId30"/>
    <p:sldId id="288" r:id="rId31"/>
    <p:sldId id="309" r:id="rId32"/>
    <p:sldId id="293" r:id="rId33"/>
    <p:sldId id="289" r:id="rId34"/>
    <p:sldId id="290" r:id="rId35"/>
    <p:sldId id="287" r:id="rId36"/>
    <p:sldId id="285" r:id="rId37"/>
    <p:sldId id="295" r:id="rId38"/>
    <p:sldId id="304" r:id="rId39"/>
    <p:sldId id="296" r:id="rId40"/>
    <p:sldId id="305" r:id="rId41"/>
    <p:sldId id="297" r:id="rId42"/>
    <p:sldId id="300" r:id="rId43"/>
    <p:sldId id="310" r:id="rId44"/>
    <p:sldId id="303" r:id="rId45"/>
    <p:sldId id="298" r:id="rId46"/>
    <p:sldId id="301" r:id="rId47"/>
    <p:sldId id="299" r:id="rId48"/>
    <p:sldId id="302" r:id="rId49"/>
    <p:sldId id="307" r:id="rId50"/>
    <p:sldId id="308" r:id="rId51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813F56-2C24-438B-AD8D-447BC03AA1AE}">
          <p14:sldIdLst>
            <p14:sldId id="256"/>
            <p14:sldId id="257"/>
            <p14:sldId id="268"/>
            <p14:sldId id="262"/>
            <p14:sldId id="276"/>
          </p14:sldIdLst>
        </p14:section>
        <p14:section name="Untitled Section" id="{09D3758C-6BB0-4C69-A679-586107011D4D}">
          <p14:sldIdLst>
            <p14:sldId id="265"/>
            <p14:sldId id="269"/>
            <p14:sldId id="270"/>
            <p14:sldId id="291"/>
            <p14:sldId id="292"/>
            <p14:sldId id="271"/>
            <p14:sldId id="277"/>
            <p14:sldId id="279"/>
            <p14:sldId id="280"/>
            <p14:sldId id="306"/>
            <p14:sldId id="272"/>
            <p14:sldId id="281"/>
            <p14:sldId id="263"/>
            <p14:sldId id="284"/>
            <p14:sldId id="283"/>
            <p14:sldId id="282"/>
            <p14:sldId id="261"/>
            <p14:sldId id="264"/>
            <p14:sldId id="275"/>
            <p14:sldId id="286"/>
            <p14:sldId id="274"/>
            <p14:sldId id="288"/>
            <p14:sldId id="309"/>
            <p14:sldId id="293"/>
            <p14:sldId id="289"/>
            <p14:sldId id="290"/>
            <p14:sldId id="287"/>
            <p14:sldId id="285"/>
            <p14:sldId id="295"/>
            <p14:sldId id="304"/>
            <p14:sldId id="296"/>
            <p14:sldId id="305"/>
            <p14:sldId id="297"/>
            <p14:sldId id="300"/>
            <p14:sldId id="310"/>
            <p14:sldId id="303"/>
            <p14:sldId id="298"/>
            <p14:sldId id="301"/>
            <p14:sldId id="299"/>
            <p14:sldId id="302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11/17/2022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11/17/2022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11/17/2022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jonamebadges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99851" y="1528696"/>
            <a:ext cx="5734050" cy="2219691"/>
          </a:xfrm>
        </p:spPr>
        <p:txBody>
          <a:bodyPr anchor="ctr"/>
          <a:lstStyle/>
          <a:p>
            <a:r>
              <a:rPr lang="en-US" dirty="0"/>
              <a:t>GOJO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23432" y="3278772"/>
            <a:ext cx="5734050" cy="1535812"/>
          </a:xfrm>
          <a:solidFill>
            <a:srgbClr val="FFCC00"/>
          </a:solidFill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Jenny &amp; Gary Owens</a:t>
            </a:r>
          </a:p>
          <a:p>
            <a:endParaRPr lang="en-US" sz="2400" dirty="0"/>
          </a:p>
          <a:p>
            <a:r>
              <a:rPr lang="en-US" sz="1700" dirty="0">
                <a:hlinkClick r:id="rId3"/>
              </a:rPr>
              <a:t>gojonamebadges@gmail.com</a:t>
            </a:r>
            <a:endParaRPr lang="en-US" sz="1700" dirty="0"/>
          </a:p>
          <a:p>
            <a:endParaRPr lang="en-US" sz="1700" b="1" dirty="0"/>
          </a:p>
          <a:p>
            <a:r>
              <a:rPr lang="en-US" sz="1500" b="1" dirty="0"/>
              <a:t>14 Spencer Avenue Deception Bay QLD 4508</a:t>
            </a:r>
          </a:p>
          <a:p>
            <a:endParaRPr lang="en-US" sz="1500" b="1" dirty="0"/>
          </a:p>
          <a:p>
            <a:r>
              <a:rPr lang="en-US" sz="1500" b="1" dirty="0"/>
              <a:t>0415416812</a:t>
            </a:r>
          </a:p>
          <a:p>
            <a:endParaRPr lang="en-US" sz="1500" b="1" dirty="0"/>
          </a:p>
          <a:p>
            <a:r>
              <a:rPr lang="en-US" sz="1500" b="1" dirty="0"/>
              <a:t>Authorized Toastmasters International Vendor</a:t>
            </a:r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DDECA7F9-6EC0-1A81-89D4-0E8F8E5DA0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30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C1C260-72A3-59AD-8DE7-F02F07B5123D}"/>
              </a:ext>
            </a:extLst>
          </p:cNvPr>
          <p:cNvSpPr/>
          <p:nvPr/>
        </p:nvSpPr>
        <p:spPr>
          <a:xfrm>
            <a:off x="8142800" y="5299655"/>
            <a:ext cx="2720943" cy="16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ABN 93927449514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 Budget 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6281861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dirty="0"/>
              <a:t>BGT8A *             BGT8B                   BGT8C  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115mm height        165mm                  190mm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S15                 $18                      $21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8500533" y="1794933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 postage &amp; handling </a:t>
            </a:r>
          </a:p>
          <a:p>
            <a:r>
              <a:rPr lang="en-AU" dirty="0"/>
              <a:t>$15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88AFF-DABD-7F66-5FAE-65A2ED128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20" y="2847147"/>
            <a:ext cx="2998369" cy="3777945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A76D58FB-8B2A-A2D2-E59D-409BD230B5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451813" cy="14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4DD4F07-2A4D-C011-BB16-8020D0075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9786" y="2847147"/>
            <a:ext cx="6791682" cy="3139179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14B63D40-5F72-0B4C-3F4D-294FE6A2C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" y="2847147"/>
            <a:ext cx="1735400" cy="20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270932"/>
            <a:ext cx="9980682" cy="902229"/>
          </a:xfrm>
        </p:spPr>
        <p:txBody>
          <a:bodyPr/>
          <a:lstStyle/>
          <a:p>
            <a:r>
              <a:rPr lang="en-US" dirty="0"/>
              <a:t>GLASS AWARDS : FLARE SILVER / BLACK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A08A7-D0F2-6722-F58B-42A30BC2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20" y="1354124"/>
            <a:ext cx="5587961" cy="198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F9894-051B-3DE6-EE23-0152A36E6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20" y="3336940"/>
            <a:ext cx="5587961" cy="2912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DD013-8DAF-5E83-5AC3-D184C6626F21}"/>
              </a:ext>
            </a:extLst>
          </p:cNvPr>
          <p:cNvSpPr txBox="1"/>
          <p:nvPr/>
        </p:nvSpPr>
        <p:spPr>
          <a:xfrm>
            <a:off x="1104900" y="1554633"/>
            <a:ext cx="5414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Small   BMG2A = 125mm $ 20.00</a:t>
            </a:r>
          </a:p>
          <a:p>
            <a:r>
              <a:rPr lang="en-AU" dirty="0"/>
              <a:t>B Medium BMG2B = 145mm $ 22.00</a:t>
            </a:r>
          </a:p>
          <a:p>
            <a:r>
              <a:rPr lang="en-AU" dirty="0"/>
              <a:t>C Large   BMG2C = 165mm $ 24.00*</a:t>
            </a:r>
          </a:p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A88A2A-F3F7-77A5-1EB1-B0A2597C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90" y="2619495"/>
            <a:ext cx="2272026" cy="34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CD950-EB96-3CAC-6E58-0D1E4F9E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99" y="1499581"/>
            <a:ext cx="3354962" cy="4415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0F8D7-A894-C8DC-5C1C-FCFDE7038A67}"/>
              </a:ext>
            </a:extLst>
          </p:cNvPr>
          <p:cNvSpPr txBox="1"/>
          <p:nvPr/>
        </p:nvSpPr>
        <p:spPr>
          <a:xfrm>
            <a:off x="5986659" y="1710577"/>
            <a:ext cx="3278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Blaze silver / black</a:t>
            </a:r>
          </a:p>
          <a:p>
            <a:r>
              <a:rPr lang="en-AU" dirty="0"/>
              <a:t>BMG5A 125MM $20</a:t>
            </a:r>
          </a:p>
          <a:p>
            <a:r>
              <a:rPr lang="en-AU" dirty="0"/>
              <a:t>BMG5B 145MM $22.00</a:t>
            </a:r>
          </a:p>
          <a:p>
            <a:r>
              <a:rPr lang="en-AU" dirty="0"/>
              <a:t>BMG5C 165MM $24.00*</a:t>
            </a:r>
          </a:p>
        </p:txBody>
      </p:sp>
    </p:spTree>
    <p:extLst>
      <p:ext uri="{BB962C8B-B14F-4D97-AF65-F5344CB8AC3E}">
        <p14:creationId xmlns:p14="http://schemas.microsoft.com/office/powerpoint/2010/main" val="34008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Mirage Silver / Blue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E2BAF-BD31-7D49-E431-1EB4E201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928" y="2716284"/>
            <a:ext cx="2909200" cy="3709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5DD96-6D33-6C98-4A3F-9FD8EDB5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480607"/>
            <a:ext cx="7693111" cy="3877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DD28D-2AD0-E7CB-EE1D-8E9CA24E0908}"/>
              </a:ext>
            </a:extLst>
          </p:cNvPr>
          <p:cNvSpPr txBox="1"/>
          <p:nvPr/>
        </p:nvSpPr>
        <p:spPr>
          <a:xfrm>
            <a:off x="1104900" y="5601080"/>
            <a:ext cx="466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  BMG 1A  125mm height   $20.00*</a:t>
            </a:r>
          </a:p>
          <a:p>
            <a:r>
              <a:rPr lang="en-AU" dirty="0"/>
              <a:t>B   BMG 1B  145mm height   $22.00</a:t>
            </a:r>
          </a:p>
          <a:p>
            <a:r>
              <a:rPr lang="en-AU" dirty="0"/>
              <a:t>C   BMG 1C  165mm height   $24.00</a:t>
            </a:r>
          </a:p>
        </p:txBody>
      </p:sp>
    </p:spTree>
    <p:extLst>
      <p:ext uri="{BB962C8B-B14F-4D97-AF65-F5344CB8AC3E}">
        <p14:creationId xmlns:p14="http://schemas.microsoft.com/office/powerpoint/2010/main" val="18720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Cosmic Silver/Blue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76F22-33B6-C2FC-73E5-84872D19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5" y="1928199"/>
            <a:ext cx="3265458" cy="4183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511A0E-9CF6-D848-24FD-A1F3E7CD8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01" y="3502025"/>
            <a:ext cx="5545881" cy="2855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81600-0057-B2B7-EA2A-74D00A74AAF5}"/>
              </a:ext>
            </a:extLst>
          </p:cNvPr>
          <p:cNvSpPr txBox="1"/>
          <p:nvPr/>
        </p:nvSpPr>
        <p:spPr>
          <a:xfrm>
            <a:off x="4131733" y="1591733"/>
            <a:ext cx="695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   Small    BMG4A  125mm height    $ 20.00</a:t>
            </a:r>
          </a:p>
          <a:p>
            <a:r>
              <a:rPr lang="en-AU" dirty="0"/>
              <a:t>B   Medium  BMG4B  145mm height   $ 22.00</a:t>
            </a:r>
          </a:p>
          <a:p>
            <a:r>
              <a:rPr lang="en-AU" dirty="0"/>
              <a:t>C   Large    BMG4C  165mm height   $ 24.00*</a:t>
            </a:r>
          </a:p>
        </p:txBody>
      </p:sp>
    </p:spTree>
    <p:extLst>
      <p:ext uri="{BB962C8B-B14F-4D97-AF65-F5344CB8AC3E}">
        <p14:creationId xmlns:p14="http://schemas.microsoft.com/office/powerpoint/2010/main" val="5811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AB6-01EA-CA9C-721F-3B24E969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Glass Awards -Budget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52473-A2B1-0D20-C10D-C5806B271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83" y="1375400"/>
            <a:ext cx="4941115" cy="53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Awards- Crystal Glass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A2A0B-CA64-D9FB-40E5-655ABC501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32454"/>
            <a:ext cx="9156700" cy="43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Acrylic Blanks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EFABB-DCD1-31CB-154B-EE36CB32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16" y="1401763"/>
            <a:ext cx="5686425" cy="3661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1B9DD-9AD6-839F-0BAF-1261A52A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41" y="1401763"/>
            <a:ext cx="5686425" cy="3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Acrylic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B9305-0E01-D852-B564-5E37B27F7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38" y="1962837"/>
            <a:ext cx="4072077" cy="3363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10064-B1CA-EF83-63BE-E8804D084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962838"/>
            <a:ext cx="4486393" cy="33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 -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FDC50-9669-7ABA-DB0C-3365E1066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3" y="1354136"/>
            <a:ext cx="5024097" cy="3829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A936A-E9DA-53C3-593C-C06F7235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00" y="1354136"/>
            <a:ext cx="2792894" cy="3829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4CD2D-5CDD-61CE-8D9D-E3870CB45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52" y="1354138"/>
            <a:ext cx="232283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04900" y="25866"/>
            <a:ext cx="9980682" cy="1096962"/>
          </a:xfrm>
          <a:solidFill>
            <a:srgbClr val="FFCC00"/>
          </a:solidFill>
        </p:spPr>
        <p:txBody>
          <a:bodyPr/>
          <a:lstStyle/>
          <a:p>
            <a:r>
              <a:rPr lang="en-US" dirty="0"/>
              <a:t>GOJO Awards and Badges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Awards are a selection available and suitable for Club, Area and Division </a:t>
            </a:r>
          </a:p>
          <a:p>
            <a:r>
              <a:rPr lang="en-US" dirty="0"/>
              <a:t>Prices shown include engraving</a:t>
            </a:r>
          </a:p>
          <a:p>
            <a:r>
              <a:rPr lang="en-US" dirty="0"/>
              <a:t>Award Postage (variable on weight and size) from $12 </a:t>
            </a:r>
            <a:r>
              <a:rPr lang="en-US" sz="1400" dirty="0"/>
              <a:t>(all postal prices have risen from 5.9.2022)</a:t>
            </a:r>
          </a:p>
          <a:p>
            <a:r>
              <a:rPr lang="en-US" dirty="0"/>
              <a:t># indicates award shown in photograph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Some pictures are shown of available trophies with sand etching. I apologize as I am unable to do this.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</a:t>
            </a:r>
            <a:r>
              <a:rPr lang="en-US" sz="1200" dirty="0" err="1"/>
              <a:t>Sublmating</a:t>
            </a:r>
            <a:r>
              <a:rPr lang="en-US" sz="1200" dirty="0"/>
              <a:t> Plating or engraved plating will be applied to these type of trophies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2A6DD-8BC5-C28A-650C-9D0BEAF5E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21" y="117147"/>
            <a:ext cx="11350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CE897-615E-64F5-0C9F-51F80055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1492420"/>
            <a:ext cx="5561840" cy="4117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D6A95-9F89-71D9-A4D7-B7A45F1AE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78" y="1492419"/>
            <a:ext cx="4315854" cy="45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D2264-10B6-A4DC-BD39-AB29D283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13" y="1545900"/>
            <a:ext cx="5648325" cy="225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69866-F1A8-3010-626B-8373D4D5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991505"/>
            <a:ext cx="56483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9051E-A53D-E23A-5C11-97C23685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640" y="715556"/>
            <a:ext cx="3798358" cy="48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D4EA5BD-4CA2-8629-C656-87204D03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355600"/>
            <a:ext cx="9980682" cy="817562"/>
          </a:xfrm>
        </p:spPr>
        <p:txBody>
          <a:bodyPr/>
          <a:lstStyle/>
          <a:p>
            <a:r>
              <a:rPr lang="en-US" dirty="0"/>
              <a:t>Perpetual Awards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00390-63AB-45CE-FD88-78E3B2311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1574801"/>
            <a:ext cx="8367789" cy="4272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73F90-3CDD-2F46-08F3-3DD4D1B39E2F}"/>
              </a:ext>
            </a:extLst>
          </p:cNvPr>
          <p:cNvSpPr txBox="1"/>
          <p:nvPr/>
        </p:nvSpPr>
        <p:spPr>
          <a:xfrm>
            <a:off x="9657346" y="1379621"/>
            <a:ext cx="2069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Each plaque pictured is  305mm x 380mm x 18mm</a:t>
            </a:r>
          </a:p>
          <a:p>
            <a:pPr algn="ctr"/>
            <a:r>
              <a:rPr lang="en-AU" dirty="0"/>
              <a:t>No strut</a:t>
            </a:r>
          </a:p>
          <a:p>
            <a:pPr algn="ctr"/>
            <a:r>
              <a:rPr lang="en-AU" b="1" dirty="0"/>
              <a:t>$30 each</a:t>
            </a:r>
          </a:p>
          <a:p>
            <a:pPr algn="ctr"/>
            <a:r>
              <a:rPr lang="en-AU" dirty="0"/>
              <a:t>To add a metal plate with year and recipient name is $5.00 each plate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9B5BC-7C93-C0FB-95DC-DCB97484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831" y="4591048"/>
            <a:ext cx="1320461" cy="191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33F8E-233D-93E6-CECD-9F90B68CAB73}"/>
              </a:ext>
            </a:extLst>
          </p:cNvPr>
          <p:cNvSpPr txBox="1"/>
          <p:nvPr/>
        </p:nvSpPr>
        <p:spPr>
          <a:xfrm>
            <a:off x="7684169" y="6047873"/>
            <a:ext cx="206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Plate stand $8</a:t>
            </a:r>
          </a:p>
        </p:txBody>
      </p:sp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602582-B0C3-7DDE-4BCF-CB26C17E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Special Awards</a:t>
            </a:r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AC05B364-B944-75AF-0549-6EC484EE9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163" y="1524458"/>
            <a:ext cx="5872474" cy="316476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847BEA6-9B92-4DA6-5098-1B281187F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0237" y="3429000"/>
            <a:ext cx="5290077" cy="3157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D5E702-1EC7-1B57-2228-57234A4CAE95}"/>
              </a:ext>
            </a:extLst>
          </p:cNvPr>
          <p:cNvSpPr txBox="1"/>
          <p:nvPr/>
        </p:nvSpPr>
        <p:spPr>
          <a:xfrm>
            <a:off x="7130642" y="1602297"/>
            <a:ext cx="317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$ 30 plaques</a:t>
            </a:r>
          </a:p>
        </p:txBody>
      </p:sp>
    </p:spTree>
    <p:extLst>
      <p:ext uri="{BB962C8B-B14F-4D97-AF65-F5344CB8AC3E}">
        <p14:creationId xmlns:p14="http://schemas.microsoft.com/office/powerpoint/2010/main" val="8228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856C9-1862-FC39-F49F-52BCE19E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39849"/>
            <a:ext cx="9980682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CF2D0-3F03-2E52-4E70-DFC14D68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19225"/>
            <a:ext cx="9980682" cy="34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Plaques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D6CC0-D573-1FD0-A1FE-2FC73DC8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39334"/>
            <a:ext cx="10101939" cy="32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321D-F03C-7AC2-05FC-1F0AA18C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Plaque Pricing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9FDF4A-2F2F-9F1E-F101-05F0462E5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2049" name="Picture 7">
            <a:extLst>
              <a:ext uri="{FF2B5EF4-FFF2-40B4-BE49-F238E27FC236}">
                <a16:creationId xmlns:a16="http://schemas.microsoft.com/office/drawing/2014/main" id="{FF3CEB6A-FBA3-6CA6-0068-33323DBB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9" y="1449237"/>
            <a:ext cx="215265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5B9A1B-66D5-18B1-B248-59BBB8B7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063" y="1449237"/>
            <a:ext cx="796505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 x 153mm (4” x 6”) 		$11.00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125 x 180 (5 x 7”)		$12.00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153 x 202 (6 x 8”)		$14.00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175mm x 225mm       		$ 15.00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 x 230 (7” x 9“)		$16.00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 x 255 (8” x 10”)                   	$18.00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200x 250                        		$20.00   (pictured)</a:t>
            </a:r>
            <a:endParaRPr lang="en-AU" altLang="en-US" dirty="0"/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225 x 300                           	$22.00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220mm x 165mm             	$23.00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230 x 306 (9” x 12”)		$24.00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265 x 330 (10” x 13”)		$25.00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305 x 380 		                 $28.00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306 x 382 (12” x 15”)		$30.00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382 x 457 (15” x 18”)		$32.00	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406 x 508  (16 x 20”)		$35.00</a:t>
            </a:r>
            <a:endParaRPr kumimoji="0" lang="en-A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4" name="Picture 3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08AFAC1E-AA50-0A6E-A2D3-4E0E92C2F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1671"/>
            <a:ext cx="5489196" cy="52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CC9900"/>
          </a:solidFill>
        </p:spPr>
        <p:txBody>
          <a:bodyPr/>
          <a:lstStyle/>
          <a:p>
            <a:r>
              <a:rPr lang="en-US" dirty="0"/>
              <a:t>Name badges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Toastmaster</a:t>
            </a:r>
          </a:p>
          <a:p>
            <a:r>
              <a:rPr lang="en-US" dirty="0"/>
              <a:t>And Community</a:t>
            </a:r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5" name="Picture 4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83C55970-F695-8CBF-5545-5CB7708B9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91" y="1506724"/>
            <a:ext cx="7098019" cy="4677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5CB92-6FFB-7014-DA68-313147B81F6D}"/>
              </a:ext>
            </a:extLst>
          </p:cNvPr>
          <p:cNvSpPr txBox="1"/>
          <p:nvPr/>
        </p:nvSpPr>
        <p:spPr>
          <a:xfrm>
            <a:off x="2231471" y="2551837"/>
            <a:ext cx="2139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EH12GBK gold black     </a:t>
            </a:r>
          </a:p>
          <a:p>
            <a:r>
              <a:rPr lang="en-AU" sz="1200" dirty="0"/>
              <a:t>EH12GBL  gold blue</a:t>
            </a:r>
          </a:p>
          <a:p>
            <a:r>
              <a:rPr lang="en-AU" sz="1200" dirty="0"/>
              <a:t> </a:t>
            </a:r>
          </a:p>
          <a:p>
            <a:r>
              <a:rPr lang="en-AU" sz="1200" dirty="0"/>
              <a:t>EH12SBK silver black </a:t>
            </a:r>
          </a:p>
          <a:p>
            <a:r>
              <a:rPr lang="en-AU" sz="1200" dirty="0"/>
              <a:t>EH12SBL silver blue</a:t>
            </a:r>
          </a:p>
          <a:p>
            <a:endParaRPr lang="en-AU" sz="1200" dirty="0"/>
          </a:p>
          <a:p>
            <a:r>
              <a:rPr lang="en-AU" sz="1200" dirty="0"/>
              <a:t>Small    $15</a:t>
            </a:r>
          </a:p>
          <a:p>
            <a:r>
              <a:rPr lang="en-AU" sz="1200" dirty="0"/>
              <a:t>Medium  $18*</a:t>
            </a:r>
          </a:p>
          <a:p>
            <a:r>
              <a:rPr lang="en-AU" sz="1200" dirty="0"/>
              <a:t>Large    $21 </a:t>
            </a:r>
          </a:p>
        </p:txBody>
      </p:sp>
    </p:spTree>
    <p:extLst>
      <p:ext uri="{BB962C8B-B14F-4D97-AF65-F5344CB8AC3E}">
        <p14:creationId xmlns:p14="http://schemas.microsoft.com/office/powerpoint/2010/main" val="16400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02EB855B-A6CC-E4EE-A85E-8EF24E5EB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377986"/>
            <a:ext cx="6434398" cy="297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927DC-6C2B-6607-CD89-269E69A0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479" y="1377986"/>
            <a:ext cx="1933575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5E6F0-4192-FAEA-F047-13D216C8E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733" y="3406208"/>
            <a:ext cx="1933575" cy="30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FC7F7-CFD5-D9D5-B5B5-A32A9433264E}"/>
              </a:ext>
            </a:extLst>
          </p:cNvPr>
          <p:cNvSpPr txBox="1"/>
          <p:nvPr/>
        </p:nvSpPr>
        <p:spPr>
          <a:xfrm>
            <a:off x="989901" y="4422883"/>
            <a:ext cx="54612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Colours Blue/gold or Black/gold</a:t>
            </a:r>
          </a:p>
          <a:p>
            <a:r>
              <a:rPr lang="en-AU" sz="1200" dirty="0"/>
              <a:t>TGG20038 245mm $20</a:t>
            </a:r>
          </a:p>
          <a:p>
            <a:r>
              <a:rPr lang="en-AU" sz="1200" dirty="0"/>
              <a:t>TGG20037 230mm $15</a:t>
            </a:r>
          </a:p>
          <a:p>
            <a:r>
              <a:rPr lang="en-AU" sz="1200" dirty="0"/>
              <a:t>TGG20036 185mm $10*</a:t>
            </a:r>
          </a:p>
          <a:p>
            <a:endParaRPr lang="en-AU" sz="1200" dirty="0"/>
          </a:p>
          <a:p>
            <a:r>
              <a:rPr lang="en-AU" sz="1200" dirty="0"/>
              <a:t>Colours Blue/Silver or Black/silver</a:t>
            </a:r>
          </a:p>
          <a:p>
            <a:r>
              <a:rPr lang="en-AU" sz="1200" dirty="0"/>
              <a:t>TGG20033 185mm $10</a:t>
            </a:r>
          </a:p>
          <a:p>
            <a:r>
              <a:rPr lang="en-AU" sz="1200" dirty="0"/>
              <a:t>TGG20034 230mm $15</a:t>
            </a:r>
          </a:p>
          <a:p>
            <a:r>
              <a:rPr lang="en-AU" sz="1200" dirty="0"/>
              <a:t>TGG20035 245mm $20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96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Microphones</a:t>
            </a:r>
          </a:p>
        </p:txBody>
      </p:sp>
      <p:pic>
        <p:nvPicPr>
          <p:cNvPr id="3" name="Picture 2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78FC1C89-E697-00C5-335D-433EC560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" y="1379620"/>
            <a:ext cx="8118370" cy="5175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7CB1-81F5-981B-861E-33A2C4643171}"/>
              </a:ext>
            </a:extLst>
          </p:cNvPr>
          <p:cNvSpPr txBox="1"/>
          <p:nvPr/>
        </p:nvSpPr>
        <p:spPr>
          <a:xfrm>
            <a:off x="8615494" y="1510018"/>
            <a:ext cx="247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Small   $10</a:t>
            </a:r>
          </a:p>
          <a:p>
            <a:r>
              <a:rPr lang="en-AU" dirty="0"/>
              <a:t>Medium $14</a:t>
            </a:r>
          </a:p>
          <a:p>
            <a:r>
              <a:rPr lang="en-AU" dirty="0"/>
              <a:t>Large   $18</a:t>
            </a:r>
          </a:p>
        </p:txBody>
      </p:sp>
    </p:spTree>
    <p:extLst>
      <p:ext uri="{BB962C8B-B14F-4D97-AF65-F5344CB8AC3E}">
        <p14:creationId xmlns:p14="http://schemas.microsoft.com/office/powerpoint/2010/main" val="15868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AF445-E4BB-3036-5B32-7E522D45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805" y="1375794"/>
            <a:ext cx="3128697" cy="506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68D30-D033-F2C0-2520-F9531EE27AFB}"/>
              </a:ext>
            </a:extLst>
          </p:cNvPr>
          <p:cNvSpPr txBox="1"/>
          <p:nvPr/>
        </p:nvSpPr>
        <p:spPr>
          <a:xfrm>
            <a:off x="2430361" y="2709644"/>
            <a:ext cx="256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TGC116A SILVER 150MM $15</a:t>
            </a:r>
          </a:p>
          <a:p>
            <a:r>
              <a:rPr lang="en-AU" sz="1200" dirty="0"/>
              <a:t>TGC116B SILVER 180MM $18</a:t>
            </a:r>
          </a:p>
          <a:p>
            <a:r>
              <a:rPr lang="en-AU" sz="1200" dirty="0"/>
              <a:t>TGC116C SILVER 210MM $21</a:t>
            </a:r>
          </a:p>
          <a:p>
            <a:endParaRPr lang="en-AU" sz="1200" dirty="0"/>
          </a:p>
          <a:p>
            <a:endParaRPr lang="en-AU" sz="1200" dirty="0"/>
          </a:p>
          <a:p>
            <a:r>
              <a:rPr lang="en-AU" sz="1200" dirty="0"/>
              <a:t>TGC115A GOLD 150MM $15</a:t>
            </a:r>
          </a:p>
          <a:p>
            <a:r>
              <a:rPr lang="en-AU" sz="1200" dirty="0"/>
              <a:t>TGC115B GOLD 180MM $18</a:t>
            </a:r>
          </a:p>
          <a:p>
            <a:r>
              <a:rPr lang="en-AU" sz="1200" dirty="0"/>
              <a:t>TGC115C GOLD 210MM $21*</a:t>
            </a:r>
          </a:p>
        </p:txBody>
      </p:sp>
    </p:spTree>
    <p:extLst>
      <p:ext uri="{BB962C8B-B14F-4D97-AF65-F5344CB8AC3E}">
        <p14:creationId xmlns:p14="http://schemas.microsoft.com/office/powerpoint/2010/main" val="42363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0692D-CE44-C288-24DC-D0ED1ACE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7" y="1459830"/>
            <a:ext cx="3032565" cy="4988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4C00B-CD93-7C8A-AAA8-6AD5D4345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149" y="1459830"/>
            <a:ext cx="2900491" cy="2328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B553E-B65C-318B-402C-B1384320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26" y="4103149"/>
            <a:ext cx="2830155" cy="2242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C85C6A-1766-24B7-1757-408F075EE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284" y="1459830"/>
            <a:ext cx="2214298" cy="4988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8BE06-B1AD-8654-01CE-546100CDB1FB}"/>
              </a:ext>
            </a:extLst>
          </p:cNvPr>
          <p:cNvSpPr txBox="1"/>
          <p:nvPr/>
        </p:nvSpPr>
        <p:spPr>
          <a:xfrm>
            <a:off x="3772902" y="2108520"/>
            <a:ext cx="21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TGC114A 185MM $15*</a:t>
            </a:r>
          </a:p>
          <a:p>
            <a:r>
              <a:rPr lang="en-AU" sz="1200" dirty="0"/>
              <a:t>TGC114B 205MM $18</a:t>
            </a:r>
          </a:p>
          <a:p>
            <a:r>
              <a:rPr lang="en-AU" sz="1200" dirty="0"/>
              <a:t>TGC114C 225MM $21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1ADE75-8475-7394-6E6E-454C528E3AA5}"/>
              </a:ext>
            </a:extLst>
          </p:cNvPr>
          <p:cNvSpPr txBox="1"/>
          <p:nvPr/>
        </p:nvSpPr>
        <p:spPr>
          <a:xfrm>
            <a:off x="6635577" y="4541154"/>
            <a:ext cx="189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TGC113A 185MM $15</a:t>
            </a:r>
          </a:p>
          <a:p>
            <a:r>
              <a:rPr lang="en-AU" sz="1200" dirty="0"/>
              <a:t>TGC113B 205MM $18*</a:t>
            </a:r>
          </a:p>
          <a:p>
            <a:r>
              <a:rPr lang="en-AU" sz="1200" dirty="0"/>
              <a:t>TGC113C 225MM $21</a:t>
            </a:r>
          </a:p>
        </p:txBody>
      </p:sp>
    </p:spTree>
    <p:extLst>
      <p:ext uri="{BB962C8B-B14F-4D97-AF65-F5344CB8AC3E}">
        <p14:creationId xmlns:p14="http://schemas.microsoft.com/office/powerpoint/2010/main" val="10583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CC0C-5CD4-2ED6-BF1A-481E52C2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Trophy Awards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4695-0D4A-37ED-23A6-E350CDD9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3" y="1415414"/>
            <a:ext cx="1862889" cy="49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85ED6-2FE7-7262-12D6-3BC4A181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671" y="1415414"/>
            <a:ext cx="1958360" cy="4995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46D69-8AA2-3399-DE5C-B05D7E15AE9B}"/>
              </a:ext>
            </a:extLst>
          </p:cNvPr>
          <p:cNvSpPr txBox="1"/>
          <p:nvPr/>
        </p:nvSpPr>
        <p:spPr>
          <a:xfrm>
            <a:off x="2622912" y="1789741"/>
            <a:ext cx="6384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	TGG22025 Silver  Royal Blue Interior   250mm   $20</a:t>
            </a:r>
          </a:p>
          <a:p>
            <a:r>
              <a:rPr lang="en-AU" sz="1600" dirty="0"/>
              <a:t>	TGG2026  Silver  Royal Blue Interior   280mm   $26</a:t>
            </a:r>
          </a:p>
          <a:p>
            <a:r>
              <a:rPr lang="en-AU" sz="900" dirty="0"/>
              <a:t>*(L PICTURE)	</a:t>
            </a:r>
            <a:r>
              <a:rPr lang="en-AU" sz="1600" dirty="0"/>
              <a:t>TGG22027 Gold   Grass Green Interior 260mm   $22</a:t>
            </a:r>
          </a:p>
          <a:p>
            <a:r>
              <a:rPr lang="en-AU" sz="900" dirty="0"/>
              <a:t>*(r PICTURE)	</a:t>
            </a:r>
            <a:r>
              <a:rPr lang="en-AU" sz="1600" dirty="0"/>
              <a:t>TGG22028 Gold   Grass Green Interior 275mm   $24</a:t>
            </a:r>
          </a:p>
          <a:p>
            <a:r>
              <a:rPr lang="en-AU" sz="1600" dirty="0"/>
              <a:t>	TGG22029 Gold   Deep Blue Interior   250mm   $20</a:t>
            </a:r>
          </a:p>
          <a:p>
            <a:r>
              <a:rPr lang="en-AU" sz="1600" dirty="0"/>
              <a:t>	TGG22030 Gold   Deep Blue Interior   285mm   $28</a:t>
            </a:r>
          </a:p>
          <a:p>
            <a:r>
              <a:rPr lang="en-AU" sz="1600" dirty="0"/>
              <a:t>	TGG22032 Gold   Deep Red Interior   280mm   $26</a:t>
            </a:r>
          </a:p>
          <a:p>
            <a:r>
              <a:rPr lang="en-AU" sz="1600" dirty="0"/>
              <a:t>	TGG22034 Gold   Deep Red Interior   250mm   $20</a:t>
            </a:r>
          </a:p>
          <a:p>
            <a:r>
              <a:rPr lang="en-AU" sz="1600" dirty="0"/>
              <a:t>	TGG22033 Silver  Deep green Interior  250mm   $20</a:t>
            </a:r>
          </a:p>
          <a:p>
            <a:r>
              <a:rPr lang="en-AU" sz="1600" dirty="0"/>
              <a:t>	TGG22034 Silver  Deep Green Interior  285mm   $28</a:t>
            </a:r>
          </a:p>
          <a:p>
            <a:r>
              <a:rPr lang="en-AU" sz="1600" dirty="0"/>
              <a:t>	TGG22036 Silver  Fire engine Red      275mm   $24</a:t>
            </a:r>
          </a:p>
          <a:p>
            <a:r>
              <a:rPr lang="en-AU" sz="1600" dirty="0"/>
              <a:t>	TGG22035 Silver  Fire Engine Red      250mm   $20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BD02E-7C07-CBBA-05B1-806AA5214602}"/>
              </a:ext>
            </a:extLst>
          </p:cNvPr>
          <p:cNvSpPr txBox="1"/>
          <p:nvPr/>
        </p:nvSpPr>
        <p:spPr>
          <a:xfrm>
            <a:off x="1037125" y="6157680"/>
            <a:ext cx="1308683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TGG22027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DDE30-DD3D-9484-B236-9D48CF4AF93C}"/>
              </a:ext>
            </a:extLst>
          </p:cNvPr>
          <p:cNvSpPr/>
          <p:nvPr/>
        </p:nvSpPr>
        <p:spPr>
          <a:xfrm>
            <a:off x="9144737" y="6128238"/>
            <a:ext cx="1308683" cy="3968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ysClr val="windowText" lastClr="000000"/>
                </a:solidFill>
              </a:rPr>
              <a:t>TGG22028</a:t>
            </a:r>
          </a:p>
        </p:txBody>
      </p:sp>
    </p:spTree>
    <p:extLst>
      <p:ext uri="{BB962C8B-B14F-4D97-AF65-F5344CB8AC3E}">
        <p14:creationId xmlns:p14="http://schemas.microsoft.com/office/powerpoint/2010/main" val="35028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AFA4FC-C2AB-1C40-D6FA-8557473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/>
          <a:lstStyle/>
          <a:p>
            <a:r>
              <a:rPr lang="en-US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C8819-EFE0-010D-103A-01CD084B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694" y="1375115"/>
            <a:ext cx="2438887" cy="5141990"/>
          </a:xfrm>
          <a:prstGeom prst="rect">
            <a:avLst/>
          </a:prstGeom>
        </p:spPr>
      </p:pic>
      <p:pic>
        <p:nvPicPr>
          <p:cNvPr id="6" name="Picture 5" descr="A trophy on a table&#10;&#10;Description automatically generated with medium confidence">
            <a:extLst>
              <a:ext uri="{FF2B5EF4-FFF2-40B4-BE49-F238E27FC236}">
                <a16:creationId xmlns:a16="http://schemas.microsoft.com/office/drawing/2014/main" id="{A56CF60A-3834-4644-9726-7456C768D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9" y="1375115"/>
            <a:ext cx="2429287" cy="5382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B3FDB-56C5-1234-C6AD-DDE51B8AFF33}"/>
              </a:ext>
            </a:extLst>
          </p:cNvPr>
          <p:cNvSpPr txBox="1"/>
          <p:nvPr/>
        </p:nvSpPr>
        <p:spPr>
          <a:xfrm>
            <a:off x="4859645" y="1700463"/>
            <a:ext cx="22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Awards made to your sport choice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DA634-26AE-3AA2-CA6A-822DA3F47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06" y="4009774"/>
            <a:ext cx="23526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321E-0DF6-4787-2229-AFEAE71D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Trophy Awards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AB977-41EB-7B8C-6A91-10DB19B9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83996"/>
            <a:ext cx="7441638" cy="4845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98ED4F-0B62-2413-5979-53FC0762A16F}"/>
              </a:ext>
            </a:extLst>
          </p:cNvPr>
          <p:cNvSpPr/>
          <p:nvPr/>
        </p:nvSpPr>
        <p:spPr>
          <a:xfrm>
            <a:off x="8875552" y="1694576"/>
            <a:ext cx="1543575" cy="1734424"/>
          </a:xfrm>
          <a:prstGeom prst="rect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Awards made to your choice</a:t>
            </a:r>
          </a:p>
        </p:txBody>
      </p:sp>
    </p:spTree>
    <p:extLst>
      <p:ext uri="{BB962C8B-B14F-4D97-AF65-F5344CB8AC3E}">
        <p14:creationId xmlns:p14="http://schemas.microsoft.com/office/powerpoint/2010/main" val="27815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634143"/>
            <a:ext cx="5734050" cy="159390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MUG AWARDS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4D1C71-C016-0F98-8B89-239974D84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899" y="4470619"/>
            <a:ext cx="5734050" cy="95556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cup, mug, vessel&#10;&#10;Description automatically generated">
            <a:extLst>
              <a:ext uri="{FF2B5EF4-FFF2-40B4-BE49-F238E27FC236}">
                <a16:creationId xmlns:a16="http://schemas.microsoft.com/office/drawing/2014/main" id="{AA59CD31-8A9D-87F2-C68A-6DF247B51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r="4119"/>
          <a:stretch/>
        </p:blipFill>
        <p:spPr>
          <a:xfrm>
            <a:off x="7011762" y="1199625"/>
            <a:ext cx="4506657" cy="448811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66B4D-C4D4-C232-89C7-2BE437C4C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6" y="4483291"/>
            <a:ext cx="1609725" cy="955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F755A-81E2-C342-A3B1-7BFABA84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99" y="1336530"/>
            <a:ext cx="1133475" cy="1209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61421-BF01-154A-CDB7-E2BF147E6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24" y="4462709"/>
            <a:ext cx="1485900" cy="996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BDC2E-481D-9AD7-0FA7-76AEE1070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574" y="4486438"/>
            <a:ext cx="1476375" cy="923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F993E8-3EB6-3697-B72E-969FED5C9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499" y="4470294"/>
            <a:ext cx="1400175" cy="996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3AA39-DCD0-5968-1710-C3DA1A0FE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6747" y="1392951"/>
            <a:ext cx="1292202" cy="11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309479-54B2-E662-36A9-0EF55740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Mugs 11oz</a:t>
            </a:r>
          </a:p>
        </p:txBody>
      </p:sp>
      <p:pic>
        <p:nvPicPr>
          <p:cNvPr id="7" name="Picture 6" descr="A picture containing coffee, cup, indoor, vessel&#10;&#10;Description automatically generated">
            <a:extLst>
              <a:ext uri="{FF2B5EF4-FFF2-40B4-BE49-F238E27FC236}">
                <a16:creationId xmlns:a16="http://schemas.microsoft.com/office/drawing/2014/main" id="{2F5F8C2B-74DD-7158-7510-18A015597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357720"/>
            <a:ext cx="6280266" cy="290279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B9F7D2-F579-9F07-267C-CB5A727E1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05318" y="3779035"/>
            <a:ext cx="6280264" cy="2902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342DB-E7C2-BCD1-7DC3-AFAD3CAD1C24}"/>
              </a:ext>
            </a:extLst>
          </p:cNvPr>
          <p:cNvSpPr txBox="1"/>
          <p:nvPr/>
        </p:nvSpPr>
        <p:spPr>
          <a:xfrm>
            <a:off x="1214393" y="4373509"/>
            <a:ext cx="3481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Mugs</a:t>
            </a:r>
          </a:p>
          <a:p>
            <a:r>
              <a:rPr lang="en-AU" dirty="0"/>
              <a:t>Your design Your mug</a:t>
            </a:r>
          </a:p>
          <a:p>
            <a:r>
              <a:rPr lang="en-AU" dirty="0"/>
              <a:t>A wonderful gift that is so useful.</a:t>
            </a:r>
          </a:p>
          <a:p>
            <a:endParaRPr lang="en-AU" dirty="0"/>
          </a:p>
          <a:p>
            <a:r>
              <a:rPr lang="en-AU" dirty="0"/>
              <a:t>Supply a jpg photo and the wording you would like.</a:t>
            </a:r>
          </a:p>
          <a:p>
            <a:r>
              <a:rPr lang="en-AU" dirty="0"/>
              <a:t>That’s all there is to 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C978B-6C65-9673-BB72-3E4C984CF7E3}"/>
              </a:ext>
            </a:extLst>
          </p:cNvPr>
          <p:cNvSpPr txBox="1"/>
          <p:nvPr/>
        </p:nvSpPr>
        <p:spPr>
          <a:xfrm>
            <a:off x="7700188" y="1922046"/>
            <a:ext cx="338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Plain white mugs  $10 each</a:t>
            </a:r>
          </a:p>
          <a:p>
            <a:r>
              <a:rPr lang="en-AU" dirty="0"/>
              <a:t>Coloured mugs   $14 each</a:t>
            </a:r>
          </a:p>
        </p:txBody>
      </p:sp>
    </p:spTree>
    <p:extLst>
      <p:ext uri="{BB962C8B-B14F-4D97-AF65-F5344CB8AC3E}">
        <p14:creationId xmlns:p14="http://schemas.microsoft.com/office/powerpoint/2010/main" val="6097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263296"/>
            <a:ext cx="4616381" cy="515288"/>
          </a:xfrm>
        </p:spPr>
        <p:txBody>
          <a:bodyPr/>
          <a:lstStyle/>
          <a:p>
            <a:r>
              <a:rPr lang="en-US" dirty="0"/>
              <a:t>MEMBER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4EFDB24C-FE61-273A-BF42-2A720124D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2" y="1818268"/>
            <a:ext cx="4919663" cy="27565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9457" y="1263296"/>
            <a:ext cx="4616381" cy="554971"/>
          </a:xfrm>
        </p:spPr>
        <p:txBody>
          <a:bodyPr/>
          <a:lstStyle/>
          <a:p>
            <a:r>
              <a:rPr lang="en-US" dirty="0"/>
              <a:t>DTM</a:t>
            </a:r>
          </a:p>
        </p:txBody>
      </p:sp>
      <p:pic>
        <p:nvPicPr>
          <p:cNvPr id="10" name="Content Placeholder 9" descr="Text&#10;&#10;Description automatically generated with low confidence">
            <a:extLst>
              <a:ext uri="{FF2B5EF4-FFF2-40B4-BE49-F238E27FC236}">
                <a16:creationId xmlns:a16="http://schemas.microsoft.com/office/drawing/2014/main" id="{5458810B-18A3-E671-DFB1-61D7A425B8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0" y="1846342"/>
            <a:ext cx="4919663" cy="267798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6B1F6D-D178-3C07-348B-C065C644D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83" y="4574774"/>
            <a:ext cx="8420100" cy="19621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4BA68-501A-8FBE-D61D-23C14A196D48}"/>
              </a:ext>
            </a:extLst>
          </p:cNvPr>
          <p:cNvSpPr txBox="1"/>
          <p:nvPr/>
        </p:nvSpPr>
        <p:spPr>
          <a:xfrm>
            <a:off x="896162" y="4664279"/>
            <a:ext cx="201481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Badge with Backs</a:t>
            </a:r>
          </a:p>
          <a:p>
            <a:r>
              <a:rPr lang="en-AU" sz="1400" dirty="0"/>
              <a:t>A Pin $8.50</a:t>
            </a:r>
          </a:p>
          <a:p>
            <a:r>
              <a:rPr lang="en-AU" sz="1400" dirty="0"/>
              <a:t>B Alligator Clip $9.00</a:t>
            </a:r>
          </a:p>
          <a:p>
            <a:r>
              <a:rPr lang="en-AU" sz="1400" dirty="0"/>
              <a:t>C Magnet $10.00</a:t>
            </a:r>
          </a:p>
          <a:p>
            <a:r>
              <a:rPr lang="en-AU" sz="1200" b="1" dirty="0"/>
              <a:t>P&amp;H</a:t>
            </a:r>
            <a:r>
              <a:rPr lang="en-AU" sz="1200" dirty="0"/>
              <a:t> up to  badges =$4</a:t>
            </a:r>
          </a:p>
          <a:p>
            <a:r>
              <a:rPr lang="en-AU" sz="1200" dirty="0"/>
              <a:t>     5 – 8 badges = $6</a:t>
            </a:r>
          </a:p>
          <a:p>
            <a:r>
              <a:rPr lang="en-AU" sz="1200" dirty="0"/>
              <a:t>       &gt; 8 badges = $10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38C0-D4A6-1C10-E1D1-3E532D27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Mugs</a:t>
            </a:r>
          </a:p>
        </p:txBody>
      </p:sp>
      <p:pic>
        <p:nvPicPr>
          <p:cNvPr id="4" name="Picture 3" descr="A picture containing indoor, dog, drink&#10;&#10;Description automatically generated">
            <a:extLst>
              <a:ext uri="{FF2B5EF4-FFF2-40B4-BE49-F238E27FC236}">
                <a16:creationId xmlns:a16="http://schemas.microsoft.com/office/drawing/2014/main" id="{9CD4A697-6D67-2556-4407-474CCDBCD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32" y="1328467"/>
            <a:ext cx="4509959" cy="1836780"/>
          </a:xfrm>
          <a:prstGeom prst="rect">
            <a:avLst/>
          </a:prstGeom>
        </p:spPr>
      </p:pic>
      <p:pic>
        <p:nvPicPr>
          <p:cNvPr id="6" name="Picture 5" descr="A group of coffee mugs on a table&#10;&#10;Description automatically generated with medium confidence">
            <a:extLst>
              <a:ext uri="{FF2B5EF4-FFF2-40B4-BE49-F238E27FC236}">
                <a16:creationId xmlns:a16="http://schemas.microsoft.com/office/drawing/2014/main" id="{97239FC0-6543-7352-CE3D-9A74E9B4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3165247"/>
            <a:ext cx="5684089" cy="1836780"/>
          </a:xfrm>
          <a:prstGeom prst="rect">
            <a:avLst/>
          </a:prstGeom>
        </p:spPr>
      </p:pic>
      <p:pic>
        <p:nvPicPr>
          <p:cNvPr id="12" name="Picture 11" descr="A group of coffee mugs&#10;&#10;Description automatically generated with low confidence">
            <a:extLst>
              <a:ext uri="{FF2B5EF4-FFF2-40B4-BE49-F238E27FC236}">
                <a16:creationId xmlns:a16="http://schemas.microsoft.com/office/drawing/2014/main" id="{7AE7616A-21BF-A07B-C45F-A219452CC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5002027"/>
            <a:ext cx="5684088" cy="1545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386C78-3C13-004D-97B1-14EEEEFFD208}"/>
              </a:ext>
            </a:extLst>
          </p:cNvPr>
          <p:cNvSpPr txBox="1"/>
          <p:nvPr/>
        </p:nvSpPr>
        <p:spPr>
          <a:xfrm>
            <a:off x="6096000" y="1483743"/>
            <a:ext cx="5204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Tall Coloured Mugs $20 plus Postage &amp; handling $10</a:t>
            </a:r>
          </a:p>
        </p:txBody>
      </p:sp>
    </p:spTree>
    <p:extLst>
      <p:ext uri="{BB962C8B-B14F-4D97-AF65-F5344CB8AC3E}">
        <p14:creationId xmlns:p14="http://schemas.microsoft.com/office/powerpoint/2010/main" val="6848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Medals styles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B6DA39-991A-C0AD-D99B-7058D0135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8367" y="1448993"/>
            <a:ext cx="6632460" cy="3065585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AC643B9-C5C6-2443-422F-57A40EBBE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4984" y="1404163"/>
            <a:ext cx="6523890" cy="404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4A12A-B0B8-854A-484A-18F661B8764F}"/>
              </a:ext>
            </a:extLst>
          </p:cNvPr>
          <p:cNvSpPr txBox="1"/>
          <p:nvPr/>
        </p:nvSpPr>
        <p:spPr>
          <a:xfrm>
            <a:off x="780175" y="4899172"/>
            <a:ext cx="265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$8.00</a:t>
            </a:r>
          </a:p>
          <a:p>
            <a:r>
              <a:rPr lang="en-AU" sz="1400" dirty="0"/>
              <a:t>Have your club logo inserted</a:t>
            </a:r>
          </a:p>
        </p:txBody>
      </p:sp>
    </p:spTree>
    <p:extLst>
      <p:ext uri="{BB962C8B-B14F-4D97-AF65-F5344CB8AC3E}">
        <p14:creationId xmlns:p14="http://schemas.microsoft.com/office/powerpoint/2010/main" val="42513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929A057-AB84-88F5-0D21-03C8020CD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900" y="1548947"/>
            <a:ext cx="9178089" cy="48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EA7A-B6BE-193F-D070-943925E04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MEDALLIONS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9D42D-70E6-A9D6-AD4F-593E3FCB6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4139" y="4404927"/>
            <a:ext cx="2734692" cy="471873"/>
          </a:xfrm>
        </p:spPr>
        <p:txBody>
          <a:bodyPr/>
          <a:lstStyle/>
          <a:p>
            <a:pPr algn="ctr"/>
            <a:r>
              <a:rPr lang="en-AU" dirty="0"/>
              <a:t>Gold    Silver    Bronze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B2BF5F-A580-E00D-DA10-71397B6A0F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2939" b="12939"/>
          <a:stretch/>
        </p:blipFill>
        <p:spPr>
          <a:xfrm rot="21104601">
            <a:off x="9527432" y="1930281"/>
            <a:ext cx="2409593" cy="194610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515C4-3C4C-9DC0-1449-87C529C6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6740">
            <a:off x="6507358" y="260062"/>
            <a:ext cx="2457450" cy="2505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C56C8-0D19-8B09-E142-D8ACB0A92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207" y="3190490"/>
            <a:ext cx="20859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7F5334-6459-A6A4-C1E5-F41FBC0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Medallions</a:t>
            </a:r>
          </a:p>
        </p:txBody>
      </p:sp>
      <p:pic>
        <p:nvPicPr>
          <p:cNvPr id="7" name="Picture 6" descr="A close-up of a medal&#10;&#10;Description automatically generated with low confidence">
            <a:extLst>
              <a:ext uri="{FF2B5EF4-FFF2-40B4-BE49-F238E27FC236}">
                <a16:creationId xmlns:a16="http://schemas.microsoft.com/office/drawing/2014/main" id="{00A8EC35-779C-F6BD-C51D-EAC3B827E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8511" y="1829142"/>
            <a:ext cx="5684837" cy="3199715"/>
          </a:xfrm>
          <a:prstGeom prst="rect">
            <a:avLst/>
          </a:prstGeom>
        </p:spPr>
      </p:pic>
      <p:pic>
        <p:nvPicPr>
          <p:cNvPr id="9" name="Picture 8" descr="A group of medals&#10;&#10;Description automatically generated with low confidence">
            <a:extLst>
              <a:ext uri="{FF2B5EF4-FFF2-40B4-BE49-F238E27FC236}">
                <a16:creationId xmlns:a16="http://schemas.microsoft.com/office/drawing/2014/main" id="{58901912-E4FE-AB44-F71B-750837905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1" y="1395664"/>
            <a:ext cx="3939169" cy="5254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4ABB3E-6677-FC72-17A4-214BEF6CC022}"/>
              </a:ext>
            </a:extLst>
          </p:cNvPr>
          <p:cNvSpPr txBox="1"/>
          <p:nvPr/>
        </p:nvSpPr>
        <p:spPr>
          <a:xfrm>
            <a:off x="5293895" y="1726525"/>
            <a:ext cx="29838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 Medallions</a:t>
            </a:r>
          </a:p>
          <a:p>
            <a:endParaRPr lang="en-AU" dirty="0"/>
          </a:p>
          <a:p>
            <a:r>
              <a:rPr lang="en-AU" dirty="0"/>
              <a:t>Size 50mm diameter insert.</a:t>
            </a:r>
          </a:p>
          <a:p>
            <a:endParaRPr lang="en-AU" dirty="0"/>
          </a:p>
          <a:p>
            <a:r>
              <a:rPr lang="en-AU" dirty="0"/>
              <a:t>$10 each with colour of choice lanyard.</a:t>
            </a:r>
          </a:p>
          <a:p>
            <a:endParaRPr lang="en-AU" dirty="0"/>
          </a:p>
          <a:p>
            <a:r>
              <a:rPr lang="en-AU" dirty="0"/>
              <a:t>Plate plaque applied to back</a:t>
            </a:r>
          </a:p>
        </p:txBody>
      </p:sp>
    </p:spTree>
    <p:extLst>
      <p:ext uri="{BB962C8B-B14F-4D97-AF65-F5344CB8AC3E}">
        <p14:creationId xmlns:p14="http://schemas.microsoft.com/office/powerpoint/2010/main" val="33766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Payment Details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367F49-ABCD-AF67-0D5D-1FB2C2A8F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134967"/>
              </p:ext>
            </p:extLst>
          </p:nvPr>
        </p:nvGraphicFramePr>
        <p:xfrm>
          <a:off x="1104899" y="2180492"/>
          <a:ext cx="10594731" cy="4371061"/>
        </p:xfrm>
        <a:graphic>
          <a:graphicData uri="http://schemas.openxmlformats.org/drawingml/2006/table">
            <a:tbl>
              <a:tblPr firstRow="1" firstCol="1" bandRow="1"/>
              <a:tblGrid>
                <a:gridCol w="10594731">
                  <a:extLst>
                    <a:ext uri="{9D8B030D-6E8A-4147-A177-3AD203B41FA5}">
                      <a16:colId xmlns:a16="http://schemas.microsoft.com/office/drawing/2014/main" val="430010888"/>
                    </a:ext>
                  </a:extLst>
                </a:gridCol>
              </a:tblGrid>
              <a:tr h="258298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PAYMENT or pay online using CLUB NAME as payment reference to</a:t>
                      </a: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Jennifer R Owens ANZ BSB 014 228           </a:t>
                      </a: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ACCOUNT No. 324726254</a:t>
                      </a: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A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 by credit card below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dirty="0">
                          <a:solidFill>
                            <a:schemeClr val="tx1"/>
                          </a:solidFill>
                          <a:effectLst/>
                        </a:rPr>
                        <a:t>PLEASE NOTE Direct Deposit orders will not be processes until payment confirmed</a:t>
                      </a:r>
                      <a:endParaRPr lang="en-A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AU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976" marR="104976" marT="145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6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Payment Details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ABAC04-24D4-DD8B-32F3-4A4F494C7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10148"/>
              </p:ext>
            </p:extLst>
          </p:nvPr>
        </p:nvGraphicFramePr>
        <p:xfrm>
          <a:off x="1115736" y="1375794"/>
          <a:ext cx="9969846" cy="4522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69846">
                  <a:extLst>
                    <a:ext uri="{9D8B030D-6E8A-4147-A177-3AD203B41FA5}">
                      <a16:colId xmlns:a16="http://schemas.microsoft.com/office/drawing/2014/main" val="340401758"/>
                    </a:ext>
                  </a:extLst>
                </a:gridCol>
              </a:tblGrid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PLEASE NOTE Direct Deposit orders will not be processes until payment confirmed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844348"/>
                  </a:ext>
                </a:extLst>
              </a:tr>
              <a:tr h="999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Charge my Mastercard  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               Visa 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                       (no American Express)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47480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Credit Card Number 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814088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258185" algn="ctr"/>
                        </a:tabLs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EXPIRY DATE 	                      CVV 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491024"/>
                  </a:ext>
                </a:extLst>
              </a:tr>
              <a:tr h="353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effectLst/>
                        </a:rPr>
                        <a:t>CVV Last 3 numbers on back of card. Your payment cannot be processed without CVV number</a:t>
                      </a:r>
                      <a:endParaRPr lang="en-A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449253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Card Holders Name :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26711"/>
                  </a:ext>
                </a:extLst>
              </a:tr>
              <a:tr h="738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Amount Authorised                        Card Holders Signature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57666"/>
                  </a:ext>
                </a:extLst>
              </a:tr>
              <a:tr h="48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171950" algn="l"/>
                        </a:tabLst>
                      </a:pP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Date order required by:                                    Pick up personally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effectLst/>
                        </a:rPr>
                        <a:t>	or postage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51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6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A9EB-F181-B7EA-0036-D59055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AU" dirty="0"/>
              <a:t>GOJO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E69A3-10D5-8B81-B476-1CB9A0D57488}"/>
              </a:ext>
            </a:extLst>
          </p:cNvPr>
          <p:cNvSpPr txBox="1"/>
          <p:nvPr/>
        </p:nvSpPr>
        <p:spPr>
          <a:xfrm>
            <a:off x="1224793" y="2353111"/>
            <a:ext cx="8892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Gary and I thank you for your orders and we hope we have been of service to you.</a:t>
            </a:r>
          </a:p>
          <a:p>
            <a:endParaRPr lang="en-AU" dirty="0"/>
          </a:p>
          <a:p>
            <a:r>
              <a:rPr lang="en-AU" dirty="0"/>
              <a:t>We love to hear your feedback to improve our services to you, so do let us know.</a:t>
            </a:r>
          </a:p>
          <a:p>
            <a:endParaRPr lang="en-AU" dirty="0"/>
          </a:p>
          <a:p>
            <a:pPr algn="r"/>
            <a:r>
              <a:rPr lang="en-AU" dirty="0"/>
              <a:t> Jenny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B7847DA-EDF0-78AE-FC64-1C584EBDA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95" y="4270389"/>
            <a:ext cx="21431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63" y="2382370"/>
            <a:ext cx="5593028" cy="1619180"/>
          </a:xfrm>
        </p:spPr>
        <p:txBody>
          <a:bodyPr/>
          <a:lstStyle/>
          <a:p>
            <a:pPr algn="ctr"/>
            <a:r>
              <a:rPr lang="en-US" dirty="0"/>
              <a:t>TOASTMASTER</a:t>
            </a:r>
            <a:br>
              <a:rPr lang="en-US" dirty="0"/>
            </a:br>
            <a:r>
              <a:rPr lang="en-US" dirty="0"/>
              <a:t>EXECUTIVE BADGES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104900" y="4511785"/>
            <a:ext cx="2664995" cy="669816"/>
          </a:xfrm>
        </p:spPr>
        <p:txBody>
          <a:bodyPr/>
          <a:lstStyle/>
          <a:p>
            <a:r>
              <a:rPr lang="en-US" dirty="0"/>
              <a:t>$4.00 Each </a:t>
            </a:r>
          </a:p>
          <a:p>
            <a:r>
              <a:rPr lang="en-US" dirty="0"/>
              <a:t>$24.00 full set of 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272338" y="1600200"/>
            <a:ext cx="4919662" cy="823913"/>
          </a:xfrm>
        </p:spPr>
        <p:txBody>
          <a:bodyPr/>
          <a:lstStyle/>
          <a:p>
            <a:r>
              <a:rPr lang="en-US" dirty="0"/>
              <a:t>DTM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C32C335-2192-8955-48DB-6F1C78B839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065" r="2065"/>
          <a:stretch/>
        </p:blipFill>
        <p:spPr>
          <a:xfrm>
            <a:off x="5725026" y="1238293"/>
            <a:ext cx="2800350" cy="2261698"/>
          </a:xfr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E05549-2F96-4DE2-67B7-E4796F71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443" y="1139797"/>
            <a:ext cx="2532471" cy="2360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C549FF-0374-CF36-66D2-574E2F8B0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479" y="3598487"/>
            <a:ext cx="2194690" cy="21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10379320" cy="1096962"/>
          </a:xfrm>
        </p:spPr>
        <p:txBody>
          <a:bodyPr/>
          <a:lstStyle/>
          <a:p>
            <a:r>
              <a:rPr lang="en-US" dirty="0"/>
              <a:t>Community Badges                                                           </a:t>
            </a:r>
            <a:r>
              <a:rPr lang="en-US" sz="1800" dirty="0"/>
              <a:t>Executive Badges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5FEAB-F957-265C-4F60-06FC75CD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600199"/>
            <a:ext cx="2943225" cy="111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A97E1-C7A0-8582-5BEE-D3658091D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714624"/>
            <a:ext cx="2943224" cy="1082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E54AD-E500-6104-BC90-02C55299F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3797508"/>
            <a:ext cx="2943224" cy="1082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92350-E420-33B0-6202-107A03FE2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4912142"/>
            <a:ext cx="2943224" cy="1260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AC81DA-0E66-DAA6-220F-7E3E8EB36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234" y="1600198"/>
            <a:ext cx="2540320" cy="1114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082669-8AD6-ACE4-D85C-82DB8C61E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424" y="2714622"/>
            <a:ext cx="2555129" cy="1082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BA4F8-AE94-04F1-0711-954F5F907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6708" y="1357310"/>
            <a:ext cx="1777512" cy="15142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D73174-E21D-36AE-9088-45468E4D4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708" y="2910714"/>
            <a:ext cx="1777512" cy="88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E49378-B9BB-7DDD-C26B-9072753CA9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8124" y="3829048"/>
            <a:ext cx="2654429" cy="10969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7C4F2B-FB04-4E05-5857-7A30136A3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7423" y="4960327"/>
            <a:ext cx="2555129" cy="1211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69C307-0E0C-ABE5-E4CD-7BBF5C3EC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6663" y="1581150"/>
            <a:ext cx="2600325" cy="11334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BDD41B-BD58-C3A7-B563-C9F297DFCC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6663" y="2714723"/>
            <a:ext cx="2654428" cy="11143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CBAACC-8BB6-50A3-FDE0-20F0B0C88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6662" y="3797504"/>
            <a:ext cx="2654428" cy="1082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65CE4C-BE89-D2F2-DA72-783D4A70EB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1851" y="4938506"/>
            <a:ext cx="2669239" cy="123369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FF9C05B-1D77-3404-65D7-701B194B30AD}"/>
              </a:ext>
            </a:extLst>
          </p:cNvPr>
          <p:cNvSpPr txBox="1"/>
          <p:nvPr/>
        </p:nvSpPr>
        <p:spPr>
          <a:xfrm>
            <a:off x="9647986" y="4912142"/>
            <a:ext cx="192882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/>
              <a:t>Badge with Backs</a:t>
            </a:r>
          </a:p>
          <a:p>
            <a:r>
              <a:rPr lang="en-AU" sz="1100" dirty="0"/>
              <a:t>A Pin $8.50</a:t>
            </a:r>
          </a:p>
          <a:p>
            <a:r>
              <a:rPr lang="en-AU" sz="1100" dirty="0"/>
              <a:t>B Alligator Clip $9.00</a:t>
            </a:r>
          </a:p>
          <a:p>
            <a:r>
              <a:rPr lang="en-AU" sz="1100" dirty="0"/>
              <a:t>C Magnet $10.00</a:t>
            </a:r>
          </a:p>
          <a:p>
            <a:r>
              <a:rPr lang="en-AU" sz="1100" b="1" dirty="0"/>
              <a:t>P&amp;H</a:t>
            </a:r>
            <a:r>
              <a:rPr lang="en-AU" sz="1100" dirty="0"/>
              <a:t> up to  badges =$4</a:t>
            </a:r>
          </a:p>
          <a:p>
            <a:r>
              <a:rPr lang="en-AU" sz="1100" dirty="0"/>
              <a:t>     5 – 8 badges = $6</a:t>
            </a:r>
          </a:p>
          <a:p>
            <a:r>
              <a:rPr lang="en-AU" sz="1100" dirty="0"/>
              <a:t>       &gt; 8 badges = $10</a:t>
            </a:r>
          </a:p>
        </p:txBody>
      </p:sp>
      <p:pic>
        <p:nvPicPr>
          <p:cNvPr id="4" name="Picture 3" descr="A picture containing text, beverage, alcohol&#10;&#10;Description automatically generated">
            <a:extLst>
              <a:ext uri="{FF2B5EF4-FFF2-40B4-BE49-F238E27FC236}">
                <a16:creationId xmlns:a16="http://schemas.microsoft.com/office/drawing/2014/main" id="{5F76C3C1-656B-0A3F-C168-AFAD3C99CC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143" y="3935250"/>
            <a:ext cx="1752077" cy="9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GLASS AWARDS</a:t>
            </a:r>
          </a:p>
        </p:txBody>
      </p:sp>
    </p:spTree>
    <p:extLst>
      <p:ext uri="{BB962C8B-B14F-4D97-AF65-F5344CB8AC3E}">
        <p14:creationId xmlns:p14="http://schemas.microsoft.com/office/powerpoint/2010/main" val="26075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2093383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25F49E9-9F9A-0972-C576-97F8797EB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7362" y="2790987"/>
            <a:ext cx="6468433" cy="29897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6F5827-48A6-B15D-1C82-C0381285F65D}"/>
              </a:ext>
            </a:extLst>
          </p:cNvPr>
          <p:cNvSpPr txBox="1"/>
          <p:nvPr/>
        </p:nvSpPr>
        <p:spPr>
          <a:xfrm>
            <a:off x="4792134" y="1455993"/>
            <a:ext cx="646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JG07A *                JG07B                JG07C</a:t>
            </a:r>
          </a:p>
          <a:p>
            <a:r>
              <a:rPr lang="en-AU" dirty="0"/>
              <a:t>Arrow Jade Crystal</a:t>
            </a:r>
          </a:p>
          <a:p>
            <a:r>
              <a:rPr lang="en-AU" dirty="0"/>
              <a:t>180mm 	height          220mm                270 mm</a:t>
            </a:r>
          </a:p>
          <a:p>
            <a:r>
              <a:rPr lang="en-AU" dirty="0"/>
              <a:t>$30                     $ 35                   $40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1530769" y="6097310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highlight>
                  <a:srgbClr val="FFFF00"/>
                </a:highlight>
              </a:rPr>
              <a:t>Add postage &amp; handling </a:t>
            </a:r>
          </a:p>
          <a:p>
            <a:r>
              <a:rPr lang="en-AU" dirty="0">
                <a:highlight>
                  <a:srgbClr val="FFFF00"/>
                </a:highlight>
              </a:rPr>
              <a:t>$20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921F7AA-F215-987C-6DCE-9D0DA1A680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3221" y="846221"/>
            <a:ext cx="2735179" cy="27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4B4DB3A-2F98-3733-7D49-1591692224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4261" y="3276600"/>
            <a:ext cx="1327484" cy="13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4443F-ABC2-B7B2-DD1C-C3841530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305" y="1347787"/>
            <a:ext cx="30289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372532"/>
            <a:ext cx="9980682" cy="800629"/>
          </a:xfrm>
        </p:spPr>
        <p:txBody>
          <a:bodyPr/>
          <a:lstStyle/>
          <a:p>
            <a:r>
              <a:rPr lang="en-US" dirty="0"/>
              <a:t>GLASS AWARDS Budget 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BC3BF-19F8-CB05-D2CF-0F0665C7125D}"/>
              </a:ext>
            </a:extLst>
          </p:cNvPr>
          <p:cNvSpPr txBox="1"/>
          <p:nvPr/>
        </p:nvSpPr>
        <p:spPr>
          <a:xfrm>
            <a:off x="1675023" y="1541470"/>
            <a:ext cx="6281861" cy="15659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20904" rIns="120904" bIns="120904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dirty="0"/>
              <a:t>BGT6A              BGT6B                   BGT8C  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Octagonal           </a:t>
            </a:r>
            <a:r>
              <a:rPr lang="en-US" sz="1700" kern="1200" dirty="0" err="1"/>
              <a:t>Octagonal</a:t>
            </a:r>
            <a:r>
              <a:rPr lang="en-US" sz="1700" kern="1200" dirty="0"/>
              <a:t>               </a:t>
            </a:r>
            <a:r>
              <a:rPr lang="en-US" sz="1700" kern="1200" dirty="0" err="1"/>
              <a:t>Octagonal</a:t>
            </a:r>
            <a:endParaRPr lang="en-US" sz="1700" kern="1200" dirty="0"/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115mm height        165mm                  190mm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/>
              <a:t>S15                  $18                      $21</a:t>
            </a:r>
          </a:p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35EE16-DECA-2243-CC92-F7C1E4C05417}"/>
              </a:ext>
            </a:extLst>
          </p:cNvPr>
          <p:cNvSpPr txBox="1"/>
          <p:nvPr/>
        </p:nvSpPr>
        <p:spPr>
          <a:xfrm>
            <a:off x="8500533" y="1794933"/>
            <a:ext cx="276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Add postage &amp; handling </a:t>
            </a:r>
          </a:p>
          <a:p>
            <a:r>
              <a:rPr lang="en-AU" dirty="0"/>
              <a:t>$15 +-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D9CC21-1DC1-08ED-1FDB-1D7A67EB4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36" y="2863548"/>
            <a:ext cx="3169946" cy="342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6218F5-CFF6-99A3-1F65-AA846956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448" y="2441264"/>
            <a:ext cx="3169946" cy="40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4873beb7-5857-4685-be1f-d57550cc96cc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580</TotalTime>
  <Words>1180</Words>
  <Application>Microsoft Office PowerPoint</Application>
  <PresentationFormat>Widescreen</PresentationFormat>
  <Paragraphs>226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Euphemia</vt:lpstr>
      <vt:lpstr>Plantagenet Cherokee</vt:lpstr>
      <vt:lpstr>Wingdings</vt:lpstr>
      <vt:lpstr>Academic Literature 16x9</vt:lpstr>
      <vt:lpstr>GOJO</vt:lpstr>
      <vt:lpstr>GOJO Awards and Badges</vt:lpstr>
      <vt:lpstr>Name badges</vt:lpstr>
      <vt:lpstr>BADGES</vt:lpstr>
      <vt:lpstr>TOASTMASTER EXECUTIVE BADGES</vt:lpstr>
      <vt:lpstr>Community Badges                                                           Executive Badges</vt:lpstr>
      <vt:lpstr>GLASS AWARDS</vt:lpstr>
      <vt:lpstr>GLASS AWARDS</vt:lpstr>
      <vt:lpstr>GLASS AWARDS Budget Glass</vt:lpstr>
      <vt:lpstr>GLASS AWARDS Budget Glass</vt:lpstr>
      <vt:lpstr>GLASS AWARDS : FLARE SILVER / BLACK</vt:lpstr>
      <vt:lpstr>GLASS AWARDS</vt:lpstr>
      <vt:lpstr>GLASS AWARDS Mirage Silver / Blue</vt:lpstr>
      <vt:lpstr>GLASS AWARDS Cosmic Silver/Blue</vt:lpstr>
      <vt:lpstr>Glass Awards -Budget</vt:lpstr>
      <vt:lpstr>Awards- Crystal Glass</vt:lpstr>
      <vt:lpstr>GLASS AWARDS Acrylic Blanks</vt:lpstr>
      <vt:lpstr>Acrylic </vt:lpstr>
      <vt:lpstr>Glass Awards - </vt:lpstr>
      <vt:lpstr>Glass Awards</vt:lpstr>
      <vt:lpstr>Glass Awards</vt:lpstr>
      <vt:lpstr>PLAQUES</vt:lpstr>
      <vt:lpstr>Perpetual Awards</vt:lpstr>
      <vt:lpstr>Special Awards</vt:lpstr>
      <vt:lpstr>Plaques</vt:lpstr>
      <vt:lpstr>Plaques</vt:lpstr>
      <vt:lpstr>Plaques</vt:lpstr>
      <vt:lpstr>Plaque Pricing</vt:lpstr>
      <vt:lpstr>TROPHY AWARDS</vt:lpstr>
      <vt:lpstr>Trophy Awards</vt:lpstr>
      <vt:lpstr>Trophy Awards</vt:lpstr>
      <vt:lpstr>Microphones</vt:lpstr>
      <vt:lpstr>Trophy Awards</vt:lpstr>
      <vt:lpstr>Trophy Awards</vt:lpstr>
      <vt:lpstr>Trophy Awards</vt:lpstr>
      <vt:lpstr>Trophy awards</vt:lpstr>
      <vt:lpstr>Trophy Awards</vt:lpstr>
      <vt:lpstr>MUG AWARDS</vt:lpstr>
      <vt:lpstr>Mugs 11oz</vt:lpstr>
      <vt:lpstr>Mugs</vt:lpstr>
      <vt:lpstr>Medals styles</vt:lpstr>
      <vt:lpstr>Medals</vt:lpstr>
      <vt:lpstr>MEDALLIONS</vt:lpstr>
      <vt:lpstr>Medallions</vt:lpstr>
      <vt:lpstr>Payment Details</vt:lpstr>
      <vt:lpstr>Payment Details</vt:lpstr>
      <vt:lpstr>GOJO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Jenny Owens</dc:creator>
  <cp:lastModifiedBy>Jenny Owens</cp:lastModifiedBy>
  <cp:revision>25</cp:revision>
  <dcterms:created xsi:type="dcterms:W3CDTF">2022-09-04T23:13:15Z</dcterms:created>
  <dcterms:modified xsi:type="dcterms:W3CDTF">2022-11-16T21:20:13Z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